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37"/>
  </p:notesMasterIdLst>
  <p:handoutMasterIdLst>
    <p:handoutMasterId r:id="rId38"/>
  </p:handoutMasterIdLst>
  <p:sldIdLst>
    <p:sldId id="338" r:id="rId2"/>
    <p:sldId id="339" r:id="rId3"/>
    <p:sldId id="343" r:id="rId4"/>
    <p:sldId id="344" r:id="rId5"/>
    <p:sldId id="337" r:id="rId6"/>
    <p:sldId id="345" r:id="rId7"/>
    <p:sldId id="257" r:id="rId8"/>
    <p:sldId id="262" r:id="rId9"/>
    <p:sldId id="259" r:id="rId10"/>
    <p:sldId id="260" r:id="rId11"/>
    <p:sldId id="293" r:id="rId12"/>
    <p:sldId id="264" r:id="rId13"/>
    <p:sldId id="307" r:id="rId14"/>
    <p:sldId id="267" r:id="rId15"/>
    <p:sldId id="258" r:id="rId16"/>
    <p:sldId id="346" r:id="rId17"/>
    <p:sldId id="319" r:id="rId18"/>
    <p:sldId id="320" r:id="rId19"/>
    <p:sldId id="321" r:id="rId20"/>
    <p:sldId id="324" r:id="rId21"/>
    <p:sldId id="300" r:id="rId22"/>
    <p:sldId id="301" r:id="rId23"/>
    <p:sldId id="302" r:id="rId24"/>
    <p:sldId id="303" r:id="rId25"/>
    <p:sldId id="304" r:id="rId26"/>
    <p:sldId id="276" r:id="rId27"/>
    <p:sldId id="277" r:id="rId28"/>
    <p:sldId id="292" r:id="rId29"/>
    <p:sldId id="311" r:id="rId30"/>
    <p:sldId id="308" r:id="rId31"/>
    <p:sldId id="332" r:id="rId32"/>
    <p:sldId id="309" r:id="rId33"/>
    <p:sldId id="331" r:id="rId34"/>
    <p:sldId id="310" r:id="rId35"/>
    <p:sldId id="334" r:id="rId3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268" autoAdjust="0"/>
    <p:restoredTop sz="94671" autoAdjust="0"/>
  </p:normalViewPr>
  <p:slideViewPr>
    <p:cSldViewPr>
      <p:cViewPr varScale="1">
        <p:scale>
          <a:sx n="81" d="100"/>
          <a:sy n="81" d="100"/>
        </p:scale>
        <p:origin x="91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5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EF257-3604-4CBC-9788-E8852002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42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0EE44-94D8-4528-90F2-6D068BB887E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55ECD-316E-475E-B5DE-CCD19BD5D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0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455ECD-316E-475E-B5DE-CCD19BD5DE8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73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55ECD-316E-475E-B5DE-CCD19BD5DE8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30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55ECD-316E-475E-B5DE-CCD19BD5DE8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B202-BED4-4088-A00D-952E92E6D075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2F7F-82A7-4BC9-9586-9333BCB652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14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B202-BED4-4088-A00D-952E92E6D075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2F7F-82A7-4BC9-9586-9333BCB652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4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B202-BED4-4088-A00D-952E92E6D075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2F7F-82A7-4BC9-9586-9333BCB652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26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B202-BED4-4088-A00D-952E92E6D075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2F7F-82A7-4BC9-9586-9333BCB652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3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B202-BED4-4088-A00D-952E92E6D075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2F7F-82A7-4BC9-9586-9333BCB652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1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B202-BED4-4088-A00D-952E92E6D075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2F7F-82A7-4BC9-9586-9333BCB652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7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B202-BED4-4088-A00D-952E92E6D075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2F7F-82A7-4BC9-9586-9333BCB652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3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B202-BED4-4088-A00D-952E92E6D075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2F7F-82A7-4BC9-9586-9333BCB652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5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B202-BED4-4088-A00D-952E92E6D075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2F7F-82A7-4BC9-9586-9333BCB652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2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B202-BED4-4088-A00D-952E92E6D075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2F7F-82A7-4BC9-9586-9333BCB652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2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B202-BED4-4088-A00D-952E92E6D075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2F7F-82A7-4BC9-9586-9333BCB652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8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1B202-BED4-4088-A00D-952E92E6D075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C2F7F-82A7-4BC9-9586-9333BCB652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1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83BA7E-607C-4424-A401-82685150AB27}"/>
              </a:ext>
            </a:extLst>
          </p:cNvPr>
          <p:cNvSpPr txBox="1"/>
          <p:nvPr/>
        </p:nvSpPr>
        <p:spPr>
          <a:xfrm>
            <a:off x="838200" y="762000"/>
            <a:ext cx="73914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002060"/>
                </a:solidFill>
              </a:rPr>
              <a:t>New Member Orientation</a:t>
            </a:r>
            <a:br>
              <a:rPr lang="en-US" sz="5400" dirty="0">
                <a:solidFill>
                  <a:srgbClr val="002060"/>
                </a:solidFill>
              </a:rPr>
            </a:br>
            <a:r>
              <a:rPr lang="en-US" sz="5400" dirty="0">
                <a:solidFill>
                  <a:srgbClr val="002060"/>
                </a:solidFill>
              </a:rPr>
              <a:t> to Massachusetts </a:t>
            </a:r>
            <a:br>
              <a:rPr lang="en-US" sz="5400" dirty="0">
                <a:solidFill>
                  <a:srgbClr val="002060"/>
                </a:solidFill>
              </a:rPr>
            </a:br>
            <a:r>
              <a:rPr lang="en-US" sz="7200" dirty="0">
                <a:solidFill>
                  <a:srgbClr val="002060"/>
                </a:solidFill>
              </a:rPr>
              <a:t>Commissions on Disability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785111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219"/>
            <a:ext cx="8229600" cy="1325562"/>
          </a:xfrm>
        </p:spPr>
        <p:txBody>
          <a:bodyPr>
            <a:normAutofit/>
          </a:bodyPr>
          <a:lstStyle/>
          <a:p>
            <a:r>
              <a:rPr lang="en-US" dirty="0"/>
              <a:t>COD Mission M.G.L. 40 § Section 8J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400" dirty="0"/>
              <a:t>Cont’d</a:t>
            </a:r>
          </a:p>
          <a:p>
            <a:endParaRPr lang="en-US" sz="800" dirty="0"/>
          </a:p>
          <a:p>
            <a:pPr marL="457200" lvl="1" indent="0">
              <a:buNone/>
            </a:pPr>
            <a:r>
              <a:rPr lang="en-US" sz="2400" dirty="0"/>
              <a:t>3. </a:t>
            </a:r>
            <a:r>
              <a:rPr lang="en-US" sz="2400" b="1" dirty="0"/>
              <a:t>Coordinate or carry out programs</a:t>
            </a:r>
            <a:r>
              <a:rPr lang="en-US" sz="2400" dirty="0"/>
              <a:t> designed to meet the needs of people with disabilities in coordination with</a:t>
            </a:r>
          </a:p>
          <a:p>
            <a:pPr lvl="1"/>
            <a:r>
              <a:rPr lang="en-US" sz="2400" dirty="0"/>
              <a:t>Community officials and local organizations, and</a:t>
            </a:r>
          </a:p>
          <a:p>
            <a:pPr lvl="1"/>
            <a:r>
              <a:rPr lang="en-US" sz="2400" dirty="0"/>
              <a:t>Massachusetts Office on Disability  (MOD)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4. </a:t>
            </a:r>
            <a:r>
              <a:rPr lang="en-US" sz="2400" b="1" dirty="0"/>
              <a:t>Review and make recommendations about policies, procedures, services, activities and facilities</a:t>
            </a:r>
            <a:r>
              <a:rPr lang="en-US" sz="2400" dirty="0"/>
              <a:t> of departments, boards and agencies of the community as they affect people with disabilities</a:t>
            </a:r>
          </a:p>
        </p:txBody>
      </p:sp>
    </p:spTree>
    <p:extLst>
      <p:ext uri="{BB962C8B-B14F-4D97-AF65-F5344CB8AC3E}">
        <p14:creationId xmlns:p14="http://schemas.microsoft.com/office/powerpoint/2010/main" val="3084327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COD Mission M.G.L. 40 § Section 8J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600" dirty="0"/>
              <a:t>Cont’d</a:t>
            </a:r>
          </a:p>
          <a:p>
            <a:endParaRPr lang="en-US" sz="800" dirty="0"/>
          </a:p>
          <a:p>
            <a:pPr marL="457200" lvl="1" indent="0">
              <a:buNone/>
            </a:pPr>
            <a:r>
              <a:rPr lang="en-US" sz="2400" dirty="0"/>
              <a:t>5. </a:t>
            </a:r>
            <a:r>
              <a:rPr lang="en-US" sz="2400" b="1" dirty="0"/>
              <a:t>Provide information, referrals, guidance and technical assistance</a:t>
            </a:r>
            <a:r>
              <a:rPr lang="en-US" sz="2400" dirty="0"/>
              <a:t> to individuals, public agencies, businesses and organizations in all matters pertaining to disability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r>
              <a:rPr lang="en-US" sz="2400" dirty="0"/>
              <a:t>6. </a:t>
            </a:r>
            <a:r>
              <a:rPr lang="en-US" sz="2400" b="1" dirty="0"/>
              <a:t>Assist state and local officials</a:t>
            </a:r>
            <a:r>
              <a:rPr lang="en-US" sz="2400" dirty="0"/>
              <a:t> to ensure all projects, activities and services consider and include the needs of people with disabilities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r>
              <a:rPr lang="en-US" sz="2400" dirty="0"/>
              <a:t>7. </a:t>
            </a:r>
            <a:r>
              <a:rPr lang="en-US" sz="2400" b="1" dirty="0"/>
              <a:t>Coordinate activities of other local groups</a:t>
            </a:r>
            <a:r>
              <a:rPr lang="en-US" sz="2400" dirty="0"/>
              <a:t> for similar purposes</a:t>
            </a:r>
          </a:p>
        </p:txBody>
      </p:sp>
    </p:spTree>
    <p:extLst>
      <p:ext uri="{BB962C8B-B14F-4D97-AF65-F5344CB8AC3E}">
        <p14:creationId xmlns:p14="http://schemas.microsoft.com/office/powerpoint/2010/main" val="3176722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dirty="0"/>
              <a:t>COD Powers, Duties, Members and Terms (M.G.L. 40 § Section </a:t>
            </a:r>
            <a:r>
              <a:rPr lang="en-US" sz="3800" dirty="0">
                <a:latin typeface="+mn-lt"/>
                <a:cs typeface="Symbol" charset="2"/>
              </a:rPr>
              <a:t>8J</a:t>
            </a:r>
            <a:r>
              <a:rPr lang="en-US" sz="38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At least 10 meetings annually</a:t>
            </a:r>
          </a:p>
          <a:p>
            <a:endParaRPr lang="en-US" sz="800" dirty="0"/>
          </a:p>
          <a:p>
            <a:r>
              <a:rPr lang="en-US" sz="2400" dirty="0"/>
              <a:t>5-9 members appointed by Selectmen with staggered 3 year terms</a:t>
            </a:r>
          </a:p>
          <a:p>
            <a:pPr lvl="1"/>
            <a:r>
              <a:rPr lang="en-US" sz="2000" dirty="0"/>
              <a:t>Majority to be people with a disability</a:t>
            </a:r>
          </a:p>
          <a:p>
            <a:pPr lvl="2"/>
            <a:r>
              <a:rPr lang="en-US" sz="2000" dirty="0"/>
              <a:t>One a family member</a:t>
            </a:r>
          </a:p>
          <a:p>
            <a:pPr lvl="2"/>
            <a:r>
              <a:rPr lang="en-US" sz="2000" dirty="0"/>
              <a:t>One an elected or appointed town official </a:t>
            </a:r>
          </a:p>
          <a:p>
            <a:pPr lvl="2"/>
            <a:endParaRPr lang="en-US" sz="800" dirty="0"/>
          </a:p>
          <a:p>
            <a:r>
              <a:rPr lang="en-US" sz="2400" dirty="0"/>
              <a:t>Officers selected by commission members</a:t>
            </a:r>
          </a:p>
          <a:p>
            <a:endParaRPr lang="en-US" sz="800" dirty="0"/>
          </a:p>
          <a:p>
            <a:r>
              <a:rPr lang="en-US" sz="2400" dirty="0"/>
              <a:t>Keep records of meetings</a:t>
            </a:r>
          </a:p>
          <a:p>
            <a:endParaRPr lang="en-US" sz="800" dirty="0"/>
          </a:p>
          <a:p>
            <a:r>
              <a:rPr lang="en-US" sz="2400" dirty="0"/>
              <a:t>File annual report for inclusion in community’s annual report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66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042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COD Powers, Duties, Members and Terms (M.G.L. 40 § Section 22G)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895599"/>
          </a:xfrm>
        </p:spPr>
        <p:txBody>
          <a:bodyPr/>
          <a:lstStyle/>
          <a:p>
            <a:r>
              <a:rPr lang="en-US" dirty="0"/>
              <a:t>Permits fines collected for violation of handicap parking (HP) to be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allocated to CODs</a:t>
            </a:r>
          </a:p>
          <a:p>
            <a:endParaRPr lang="en-US" sz="1200" dirty="0"/>
          </a:p>
          <a:p>
            <a:r>
              <a:rPr lang="en-US" dirty="0"/>
              <a:t>Funds used solely for the benefit of persons with disabilities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39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CODs obligated to follow Mass. Open Meeting Law</a:t>
            </a:r>
          </a:p>
          <a:p>
            <a:endParaRPr lang="en-US" sz="1400" dirty="0"/>
          </a:p>
          <a:p>
            <a:pPr lvl="1"/>
            <a:r>
              <a:rPr lang="en-US" sz="3000" dirty="0"/>
              <a:t>Change 2015; Section Chapter 30A </a:t>
            </a:r>
            <a:r>
              <a:rPr lang="en-US" sz="3000" b="1" dirty="0">
                <a:latin typeface="Lucida Grande"/>
                <a:ea typeface="Lucida Grande"/>
                <a:cs typeface="Lucida Grande"/>
              </a:rPr>
              <a:t>§ </a:t>
            </a:r>
            <a:r>
              <a:rPr lang="en-US" sz="3000" dirty="0"/>
              <a:t>20 d.</a:t>
            </a:r>
          </a:p>
          <a:p>
            <a:pPr lvl="2"/>
            <a:r>
              <a:rPr lang="en-US" sz="3500" dirty="0"/>
              <a:t>Authorizes remote participation by COD members</a:t>
            </a:r>
          </a:p>
          <a:p>
            <a:pPr lvl="3"/>
            <a:r>
              <a:rPr lang="en-US" sz="2400" dirty="0"/>
              <a:t>All attending members must be audible</a:t>
            </a:r>
          </a:p>
          <a:p>
            <a:pPr lvl="3"/>
            <a:r>
              <a:rPr lang="en-US" sz="2400" dirty="0"/>
              <a:t>A quorum must be present</a:t>
            </a:r>
          </a:p>
          <a:p>
            <a:pPr lvl="3"/>
            <a:r>
              <a:rPr lang="en-US" sz="2400" dirty="0"/>
              <a:t>Chair must be present in person</a:t>
            </a:r>
          </a:p>
          <a:p>
            <a:pPr lvl="2"/>
            <a:endParaRPr lang="en-US" sz="1300" dirty="0">
              <a:solidFill>
                <a:srgbClr val="FF0000"/>
              </a:solidFill>
            </a:endParaRPr>
          </a:p>
          <a:p>
            <a:pPr lvl="2"/>
            <a:r>
              <a:rPr lang="en-US" sz="3000" dirty="0"/>
              <a:t>Remote participants may vote and are not deemed absent</a:t>
            </a:r>
          </a:p>
          <a:p>
            <a:pPr lvl="2"/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28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Name of commission: ______________________________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/>
              <a:t>Year established: ___________</a:t>
            </a:r>
          </a:p>
          <a:p>
            <a:endParaRPr lang="en-US" sz="1400" dirty="0"/>
          </a:p>
          <a:p>
            <a:r>
              <a:rPr lang="en-US" sz="3000" dirty="0"/>
              <a:t>Is Commission in your community’s bylaws?</a:t>
            </a:r>
            <a:endParaRPr lang="en-US" sz="2600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37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58309-809D-40A0-9B19-F1ED080ACFA1}"/>
              </a:ext>
            </a:extLst>
          </p:cNvPr>
          <p:cNvSpPr txBox="1"/>
          <p:nvPr/>
        </p:nvSpPr>
        <p:spPr>
          <a:xfrm>
            <a:off x="1676400" y="3090446"/>
            <a:ext cx="55626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Primary Legislation </a:t>
            </a:r>
            <a:br>
              <a:rPr lang="en-US" sz="2800" dirty="0"/>
            </a:br>
            <a:r>
              <a:rPr lang="en-US" sz="2800" dirty="0"/>
              <a:t>Pertaining to Disability Access in Communities</a:t>
            </a:r>
          </a:p>
        </p:txBody>
      </p:sp>
    </p:spTree>
    <p:extLst>
      <p:ext uri="{BB962C8B-B14F-4D97-AF65-F5344CB8AC3E}">
        <p14:creationId xmlns:p14="http://schemas.microsoft.com/office/powerpoint/2010/main" val="2014880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ADA Title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Requires that state and local governments do not discriminate against people with disabilities in their programs, services and activities</a:t>
            </a:r>
          </a:p>
          <a:p>
            <a:endParaRPr lang="en-US" sz="1400" dirty="0"/>
          </a:p>
          <a:p>
            <a:r>
              <a:rPr lang="en-US" dirty="0"/>
              <a:t>5 required action steps:</a:t>
            </a:r>
            <a:endParaRPr lang="en-US" sz="1200" dirty="0"/>
          </a:p>
          <a:p>
            <a:endParaRPr lang="en-US" sz="1400" dirty="0"/>
          </a:p>
          <a:p>
            <a:pPr marL="971550" lvl="1" indent="-514350">
              <a:buFont typeface="+mj-lt"/>
              <a:buAutoNum type="arabicPeriod"/>
            </a:pPr>
            <a:r>
              <a:rPr lang="en-US" sz="3100" dirty="0"/>
              <a:t>Designate responsible employee to coordinate ADA activities</a:t>
            </a:r>
          </a:p>
          <a:p>
            <a:pPr marL="971550" lvl="1" indent="-514350">
              <a:buFont typeface="+mj-lt"/>
              <a:buAutoNum type="arabicPeriod"/>
            </a:pPr>
            <a:endParaRPr lang="en-US" sz="1000" dirty="0"/>
          </a:p>
          <a:p>
            <a:pPr marL="971550" lvl="1" indent="-514350">
              <a:buFont typeface="+mj-lt"/>
              <a:buAutoNum type="arabicPeriod"/>
            </a:pPr>
            <a:r>
              <a:rPr lang="en-US" sz="3100" dirty="0"/>
              <a:t>Provide notice to public of ADA requirements</a:t>
            </a:r>
          </a:p>
          <a:p>
            <a:pPr marL="971550" lvl="1" indent="-514350">
              <a:buFont typeface="+mj-lt"/>
              <a:buAutoNum type="arabicPeriod"/>
            </a:pPr>
            <a:endParaRPr lang="en-US" sz="1000" dirty="0"/>
          </a:p>
          <a:p>
            <a:pPr marL="971550" lvl="1" indent="-514350">
              <a:buFont typeface="+mj-lt"/>
              <a:buAutoNum type="arabicPeriod"/>
            </a:pPr>
            <a:r>
              <a:rPr lang="en-US" sz="3100" dirty="0"/>
              <a:t>Establish grievance procedure </a:t>
            </a:r>
          </a:p>
          <a:p>
            <a:pPr marL="971550" lvl="1" indent="-514350">
              <a:buFont typeface="+mj-lt"/>
              <a:buAutoNum type="arabicPeriod"/>
            </a:pPr>
            <a:endParaRPr lang="en-US" sz="900" dirty="0"/>
          </a:p>
          <a:p>
            <a:pPr marL="971550" lvl="1" indent="-514350">
              <a:buFont typeface="+mj-lt"/>
              <a:buAutoNum type="arabicPeriod"/>
            </a:pPr>
            <a:r>
              <a:rPr lang="en-US" sz="3100" dirty="0"/>
              <a:t>Conduct self-evaluation</a:t>
            </a:r>
          </a:p>
          <a:p>
            <a:pPr marL="971550" lvl="1" indent="-514350">
              <a:buFont typeface="+mj-lt"/>
              <a:buAutoNum type="arabicPeriod"/>
            </a:pPr>
            <a:endParaRPr lang="en-US" sz="900" dirty="0"/>
          </a:p>
          <a:p>
            <a:pPr marL="971550" lvl="1" indent="-514350">
              <a:buFont typeface="+mj-lt"/>
              <a:buAutoNum type="arabicPeriod"/>
            </a:pPr>
            <a:r>
              <a:rPr lang="en-US" sz="3100" dirty="0"/>
              <a:t>Develop transitional plan where structural changes are needed for program accessibility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00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ADA Title II Compliance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ADA Coordinator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Coordinate efforts toward ADA compliance</a:t>
            </a:r>
          </a:p>
          <a:p>
            <a:r>
              <a:rPr lang="en-US" dirty="0"/>
              <a:t>Investigates Title II complaints</a:t>
            </a:r>
          </a:p>
          <a:p>
            <a:endParaRPr lang="en-US" dirty="0"/>
          </a:p>
          <a:p>
            <a:pPr marL="0" lvl="2" indent="0">
              <a:buNone/>
            </a:pPr>
            <a:r>
              <a:rPr lang="en-US" sz="2400" dirty="0"/>
              <a:t>Coordinator’s name and contact information:</a:t>
            </a:r>
          </a:p>
          <a:p>
            <a:pPr marL="0" lvl="2" indent="0">
              <a:buNone/>
            </a:pPr>
            <a:r>
              <a:rPr lang="en-US" sz="2400" dirty="0"/>
              <a:t>________________________________________________________________________________________________________________________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ADA Grievance Plan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Adopt and publish Title II grievance procedures</a:t>
            </a:r>
          </a:p>
        </p:txBody>
      </p:sp>
    </p:spTree>
    <p:extLst>
      <p:ext uri="{BB962C8B-B14F-4D97-AF65-F5344CB8AC3E}">
        <p14:creationId xmlns:p14="http://schemas.microsoft.com/office/powerpoint/2010/main" val="1745984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ADA Building/Facility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 Access Board</a:t>
            </a:r>
          </a:p>
          <a:p>
            <a:pPr lvl="1"/>
            <a:r>
              <a:rPr lang="en-US" dirty="0"/>
              <a:t>Leadership in accessible design</a:t>
            </a:r>
          </a:p>
          <a:p>
            <a:pPr lvl="1"/>
            <a:r>
              <a:rPr lang="en-US" dirty="0"/>
              <a:t>Develop accessibility guidelines and standards </a:t>
            </a:r>
          </a:p>
          <a:p>
            <a:pPr lvl="2"/>
            <a:r>
              <a:rPr lang="en-US" dirty="0"/>
              <a:t>Built environment</a:t>
            </a:r>
          </a:p>
          <a:p>
            <a:pPr lvl="2"/>
            <a:r>
              <a:rPr lang="en-US" dirty="0"/>
              <a:t>Transportation</a:t>
            </a:r>
          </a:p>
          <a:p>
            <a:pPr lvl="2"/>
            <a:r>
              <a:rPr lang="en-US" dirty="0"/>
              <a:t>Communication</a:t>
            </a:r>
          </a:p>
          <a:p>
            <a:pPr lvl="2"/>
            <a:r>
              <a:rPr lang="en-US" dirty="0"/>
              <a:t>Medical diagnostic equipment</a:t>
            </a:r>
          </a:p>
          <a:p>
            <a:pPr lvl="2"/>
            <a:r>
              <a:rPr lang="en-US" dirty="0"/>
              <a:t>Information technology</a:t>
            </a:r>
          </a:p>
          <a:p>
            <a:r>
              <a:rPr lang="en-US" dirty="0"/>
              <a:t>ADA Accessibility Guidelines (ADAAG)</a:t>
            </a:r>
          </a:p>
          <a:p>
            <a:pPr lvl="1"/>
            <a:r>
              <a:rPr lang="en-US" dirty="0"/>
              <a:t>Scoping and technical requirements</a:t>
            </a:r>
          </a:p>
          <a:p>
            <a:pPr lvl="1"/>
            <a:r>
              <a:rPr lang="en-US" dirty="0"/>
              <a:t>Design, construction and alteration of Title II and III buildings and facilities</a:t>
            </a:r>
          </a:p>
        </p:txBody>
      </p:sp>
    </p:spTree>
    <p:extLst>
      <p:ext uri="{BB962C8B-B14F-4D97-AF65-F5344CB8AC3E}">
        <p14:creationId xmlns:p14="http://schemas.microsoft.com/office/powerpoint/2010/main" val="228854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674DA-498D-457F-9892-7AAA5D91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History of Disability Rights Legislation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E42C4-B352-425A-8698-D73B7D082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3000" dirty="0"/>
              <a:t>In the 1960’s, disability activists </a:t>
            </a:r>
            <a:r>
              <a:rPr lang="en-US" sz="3000" b="1" dirty="0"/>
              <a:t>identified barriers in physical, social and attitudinal environments as major causes of disability. </a:t>
            </a:r>
          </a:p>
          <a:p>
            <a:pPr>
              <a:defRPr/>
            </a:pPr>
            <a:r>
              <a:rPr lang="en-US" sz="3000" dirty="0"/>
              <a:t>The Civil Rights Act of 1964 led to activism concerning the rights of people with disabilities and the emergence of the Independent Living Movement.</a:t>
            </a:r>
          </a:p>
          <a:p>
            <a:pPr marL="0" indent="0">
              <a:buNone/>
              <a:defRPr/>
            </a:pP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Massachusetts was a leader in passing disability rights legislation.</a:t>
            </a:r>
          </a:p>
          <a:p>
            <a:pPr>
              <a:defRPr/>
            </a:pPr>
            <a:r>
              <a:rPr lang="en-US" sz="3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Massachusetts Architectural </a:t>
            </a:r>
            <a:r>
              <a:rPr lang="en-US" sz="3000" b="1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ccess </a:t>
            </a:r>
            <a:r>
              <a:rPr lang="en-US" sz="3000" b="1" dirty="0"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oard was created in 1967.</a:t>
            </a:r>
            <a:endParaRPr lang="en-US" sz="3000" b="1" dirty="0"/>
          </a:p>
          <a:p>
            <a:pPr marL="0" indent="0">
              <a:buNone/>
              <a:defRPr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12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sz="4400" b="1" dirty="0">
                <a:solidFill>
                  <a:srgbClr val="FFFF00"/>
                </a:solidFill>
                <a:latin typeface="+mj-lt"/>
              </a:rPr>
            </a:br>
            <a:r>
              <a:rPr lang="en-US" sz="4400" b="1" dirty="0">
                <a:solidFill>
                  <a:schemeClr val="tx1"/>
                </a:solidFill>
                <a:latin typeface="+mj-lt"/>
              </a:rPr>
              <a:t>Massachusetts Architectural Access Board (AAB or MAAB)</a:t>
            </a:r>
            <a:br>
              <a:rPr lang="en-US" sz="4400" b="1" dirty="0">
                <a:solidFill>
                  <a:schemeClr val="tx1"/>
                </a:solidFill>
                <a:latin typeface="+mj-lt"/>
              </a:rPr>
            </a:br>
            <a:endParaRPr lang="en-US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5814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Develops/enforces regulations to ensure buildings are designed and constructed to be accessible, functional and safe for people with disabilities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Provides trainings for building department staff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1" dirty="0"/>
              <a:t>www.mass.gov/aab</a:t>
            </a: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62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AAB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Construction, reconstruction, remodeling, alteration or change in use of building or facility may trigger authority of AAB </a:t>
            </a:r>
          </a:p>
          <a:p>
            <a:endParaRPr lang="en-US" sz="1400" dirty="0"/>
          </a:p>
          <a:p>
            <a:r>
              <a:rPr lang="en-US" sz="2800" dirty="0"/>
              <a:t>What AAB does</a:t>
            </a:r>
          </a:p>
          <a:p>
            <a:pPr lvl="1"/>
            <a:r>
              <a:rPr lang="en-US" dirty="0"/>
              <a:t>Decides on requests for variances from AAB regulations</a:t>
            </a:r>
          </a:p>
          <a:p>
            <a:pPr lvl="2"/>
            <a:r>
              <a:rPr lang="en-US" dirty="0"/>
              <a:t>Request made by submitting an application</a:t>
            </a:r>
          </a:p>
          <a:p>
            <a:pPr lvl="1"/>
            <a:r>
              <a:rPr lang="en-US" dirty="0"/>
              <a:t>Issues advisory opinions</a:t>
            </a:r>
          </a:p>
          <a:p>
            <a:pPr lvl="1"/>
            <a:r>
              <a:rPr lang="en-US" dirty="0"/>
              <a:t>Decides on complaints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66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Authority of AAB</a:t>
            </a:r>
            <a:r>
              <a:rPr lang="en-US" sz="3100" dirty="0">
                <a:solidFill>
                  <a:srgbClr val="FFFF00"/>
                </a:solidFill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16363"/>
          </a:xfrm>
        </p:spPr>
        <p:txBody>
          <a:bodyPr>
            <a:normAutofit/>
          </a:bodyPr>
          <a:lstStyle/>
          <a:p>
            <a:r>
              <a:rPr lang="en-US" dirty="0"/>
              <a:t>CMR = Code of Massachusetts Regulations</a:t>
            </a:r>
          </a:p>
          <a:p>
            <a:endParaRPr lang="en-US" sz="1200" dirty="0"/>
          </a:p>
          <a:p>
            <a:r>
              <a:rPr lang="en-US" dirty="0"/>
              <a:t>521 CMR = regulation chapter, number and heading for AAB regulations </a:t>
            </a:r>
          </a:p>
          <a:p>
            <a:endParaRPr lang="en-US" sz="1200" dirty="0"/>
          </a:p>
          <a:p>
            <a:r>
              <a:rPr lang="en-US" dirty="0"/>
              <a:t>Community building inspectors responsible for enforcing 521 CMR regulations, but not ADA provisions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932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56600"/>
          </a:xfrm>
        </p:spPr>
        <p:txBody>
          <a:bodyPr>
            <a:normAutofit fontScale="90000"/>
          </a:bodyPr>
          <a:lstStyle/>
          <a:p>
            <a:r>
              <a:rPr lang="en-US" dirty="0"/>
              <a:t>Authority of AAB</a:t>
            </a: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486400"/>
          </a:xfrm>
        </p:spPr>
        <p:txBody>
          <a:bodyPr>
            <a:normAutofit/>
          </a:bodyPr>
          <a:lstStyle/>
          <a:p>
            <a:r>
              <a:rPr lang="en-US" dirty="0"/>
              <a:t>Buildings/facilities used by the public, such as</a:t>
            </a:r>
          </a:p>
          <a:p>
            <a:pPr lvl="1"/>
            <a:r>
              <a:rPr lang="en-US" dirty="0"/>
              <a:t>multiple dwellings, playgrounds, parking lots, sidewalks, places of worship</a:t>
            </a:r>
          </a:p>
          <a:p>
            <a:r>
              <a:rPr lang="en-US" dirty="0"/>
              <a:t>New construction must be fully accessible</a:t>
            </a:r>
          </a:p>
          <a:p>
            <a:r>
              <a:rPr lang="en-US" dirty="0"/>
              <a:t>Renovation</a:t>
            </a:r>
          </a:p>
          <a:p>
            <a:pPr lvl="1"/>
            <a:r>
              <a:rPr lang="en-US" dirty="0"/>
              <a:t>Work is more than 30% of full cash value of building</a:t>
            </a:r>
          </a:p>
          <a:p>
            <a:pPr lvl="2"/>
            <a:r>
              <a:rPr lang="en-US" dirty="0"/>
              <a:t>Entire building must comply with 521 CMR</a:t>
            </a:r>
          </a:p>
          <a:p>
            <a:pPr lvl="1"/>
            <a:r>
              <a:rPr lang="en-US" dirty="0"/>
              <a:t>If less than 30%</a:t>
            </a:r>
          </a:p>
          <a:p>
            <a:pPr lvl="2"/>
            <a:r>
              <a:rPr lang="en-US" dirty="0"/>
              <a:t>Work is $100,000 or more, work being done must comply plus have accessible entrance and bathroom </a:t>
            </a:r>
          </a:p>
          <a:p>
            <a:pPr lvl="2"/>
            <a:r>
              <a:rPr lang="en-US" dirty="0"/>
              <a:t>Less than $100,000, only work being done must comply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0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Requests for AAB Variances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/>
              <a:t>Architect, engineer or building owner files application for variance/s based on technological infeasibility or excessive cost without substantial benefit</a:t>
            </a:r>
            <a:endParaRPr lang="en-US" strike="sngStrike" dirty="0"/>
          </a:p>
          <a:p>
            <a:r>
              <a:rPr lang="en-US" dirty="0"/>
              <a:t>Submits to</a:t>
            </a:r>
          </a:p>
          <a:p>
            <a:pPr lvl="2"/>
            <a:r>
              <a:rPr lang="en-US" dirty="0"/>
              <a:t>AAB</a:t>
            </a:r>
          </a:p>
          <a:p>
            <a:pPr lvl="2"/>
            <a:r>
              <a:rPr lang="en-US" dirty="0"/>
              <a:t>Local building inspector</a:t>
            </a:r>
          </a:p>
          <a:p>
            <a:pPr lvl="2"/>
            <a:r>
              <a:rPr lang="en-US" dirty="0"/>
              <a:t>Local COD</a:t>
            </a:r>
          </a:p>
          <a:p>
            <a:pPr lvl="2"/>
            <a:r>
              <a:rPr lang="en-US" dirty="0"/>
              <a:t>Local independent living center (BCIL)</a:t>
            </a:r>
          </a:p>
        </p:txBody>
      </p:sp>
    </p:spTree>
    <p:extLst>
      <p:ext uri="{BB962C8B-B14F-4D97-AF65-F5344CB8AC3E}">
        <p14:creationId xmlns:p14="http://schemas.microsoft.com/office/powerpoint/2010/main" val="19806402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Requests for Variances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AAB reviews request as an incoming case, and</a:t>
            </a:r>
          </a:p>
          <a:p>
            <a:pPr marL="0" indent="0">
              <a:buNone/>
            </a:pPr>
            <a:endParaRPr lang="en-US" sz="1400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Grants request with specific conditions, or</a:t>
            </a:r>
          </a:p>
          <a:p>
            <a:pPr marL="914400" lvl="1" indent="-514350">
              <a:buFont typeface="+mj-lt"/>
              <a:buAutoNum type="arabicPeriod"/>
            </a:pPr>
            <a:endParaRPr lang="en-US" sz="1400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Denies request</a:t>
            </a:r>
          </a:p>
          <a:p>
            <a:pPr marL="971550" lvl="1" indent="-514350">
              <a:buFont typeface="+mj-lt"/>
              <a:buAutoNum type="arabicPeriod"/>
            </a:pPr>
            <a:endParaRPr lang="en-US" sz="1300" dirty="0"/>
          </a:p>
          <a:p>
            <a:pPr lvl="2"/>
            <a:r>
              <a:rPr lang="en-US" dirty="0"/>
              <a:t>COD has 2 weeks once notice is received to review and provide input</a:t>
            </a:r>
          </a:p>
          <a:p>
            <a:pPr lvl="2"/>
            <a:endParaRPr lang="en-US" sz="9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/>
              <a:t>       or</a:t>
            </a:r>
          </a:p>
          <a:p>
            <a:pPr marL="457200" lvl="1" indent="0">
              <a:buNone/>
            </a:pPr>
            <a:endParaRPr lang="en-US" sz="900" dirty="0"/>
          </a:p>
          <a:p>
            <a:pPr marL="457200" lvl="1" indent="0">
              <a:buNone/>
            </a:pPr>
            <a:r>
              <a:rPr lang="en-US" dirty="0"/>
              <a:t>3.    Schedules adjudicatory hearing</a:t>
            </a:r>
          </a:p>
          <a:p>
            <a:pPr marL="971550" lvl="1" indent="-514350">
              <a:buFont typeface="+mj-lt"/>
              <a:buAutoNum type="arabicPeriod"/>
            </a:pPr>
            <a:endParaRPr lang="en-US" sz="1300" dirty="0"/>
          </a:p>
          <a:p>
            <a:pPr lvl="2"/>
            <a:r>
              <a:rPr lang="en-US" dirty="0"/>
              <a:t>Hearings held ~ 2 months later</a:t>
            </a:r>
          </a:p>
          <a:p>
            <a:pPr lvl="2"/>
            <a:r>
              <a:rPr lang="en-US" dirty="0"/>
              <a:t>COD has opportunity to appear or send in written comments</a:t>
            </a:r>
          </a:p>
        </p:txBody>
      </p:sp>
    </p:spTree>
    <p:extLst>
      <p:ext uri="{BB962C8B-B14F-4D97-AF65-F5344CB8AC3E}">
        <p14:creationId xmlns:p14="http://schemas.microsoft.com/office/powerpoint/2010/main" val="42916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Differences between ADA and AAB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145516"/>
              </p:ext>
            </p:extLst>
          </p:nvPr>
        </p:nvGraphicFramePr>
        <p:xfrm>
          <a:off x="457200" y="1211976"/>
          <a:ext cx="8229606" cy="419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39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ADA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ADAAG/2010 Standards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AAB</a:t>
                      </a:r>
                    </a:p>
                  </a:txBody>
                  <a:tcPr marL="91438" marR="9143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1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Civil Rights Legislation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Federal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regulations for built environment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State Building Code</a:t>
                      </a:r>
                    </a:p>
                  </a:txBody>
                  <a:tcPr marL="91438" marR="9143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829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Covers all aspects of people’s lives and may require renovations in a building though no work is planned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Covers all areas of buildings including employee areas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Covers areas open to the public</a:t>
                      </a:r>
                    </a:p>
                  </a:txBody>
                  <a:tcPr marL="91438" marR="9143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170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 variances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Allows for variances if: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Technically infeasible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Excessive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cost without substantial benefit to people with disabilities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5638800"/>
            <a:ext cx="8229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Stricter regulations must be followed</a:t>
            </a:r>
          </a:p>
        </p:txBody>
      </p:sp>
    </p:spTree>
    <p:extLst>
      <p:ext uri="{BB962C8B-B14F-4D97-AF65-F5344CB8AC3E}">
        <p14:creationId xmlns:p14="http://schemas.microsoft.com/office/powerpoint/2010/main" val="12153812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Applicable Law/Regulations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355264"/>
              </p:ext>
            </p:extLst>
          </p:nvPr>
        </p:nvGraphicFramePr>
        <p:xfrm>
          <a:off x="304800" y="1889760"/>
          <a:ext cx="85344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Type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Building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Regulations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that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may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apply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ADA </a:t>
                      </a:r>
                      <a:r>
                        <a:rPr lang="en-US"/>
                        <a:t>Title II</a:t>
                      </a:r>
                    </a:p>
                    <a:p>
                      <a:pPr algn="ctr"/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ADA Title III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AAB 1968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AAB 1975 or Later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ADAAG 2010 Standards</a:t>
                      </a:r>
                    </a:p>
                  </a:txBody>
                  <a:tcPr marL="91438" marR="9143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Private business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1438" marR="9143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Religious building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8" marR="9143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 building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1438" marR="9143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Municipal building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1438" marR="9143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Private club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8" marR="9143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Federal building</a:t>
                      </a: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91438" marR="9143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6693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Parking lots covered under AAB and ADA</a:t>
            </a:r>
          </a:p>
          <a:p>
            <a:endParaRPr lang="en-US" sz="1200" dirty="0"/>
          </a:p>
          <a:p>
            <a:r>
              <a:rPr lang="en-US" sz="2800" dirty="0"/>
              <a:t>On-street parking not covered by AAB or 1991/2010 ADA standards</a:t>
            </a:r>
          </a:p>
          <a:p>
            <a:endParaRPr lang="en-US" sz="1200" dirty="0"/>
          </a:p>
          <a:p>
            <a:pPr lvl="1"/>
            <a:r>
              <a:rPr lang="en-US" dirty="0"/>
              <a:t>But covered by overarching obligations of Title II</a:t>
            </a:r>
          </a:p>
          <a:p>
            <a:pPr lvl="1"/>
            <a:endParaRPr lang="en-US" sz="1200" dirty="0"/>
          </a:p>
          <a:p>
            <a:pPr lvl="2"/>
            <a:r>
              <a:rPr lang="en-US" sz="2800" dirty="0"/>
              <a:t>Since on-street parking is a public service, accessible parking must be provided</a:t>
            </a:r>
          </a:p>
          <a:p>
            <a:pPr lvl="2"/>
            <a:r>
              <a:rPr lang="en-US" sz="2800" dirty="0"/>
              <a:t>5% of on-street parking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87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Local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500" dirty="0"/>
              <a:t>Local center for independent living:</a:t>
            </a:r>
          </a:p>
          <a:p>
            <a:pPr marL="0" indent="0">
              <a:buNone/>
            </a:pPr>
            <a:r>
              <a:rPr lang="en-US" sz="3500" dirty="0"/>
              <a:t>Name _______________________________</a:t>
            </a:r>
          </a:p>
          <a:p>
            <a:pPr marL="0" indent="0">
              <a:buNone/>
            </a:pPr>
            <a:endParaRPr lang="en-US" sz="1400" b="1" dirty="0"/>
          </a:p>
          <a:p>
            <a:r>
              <a:rPr lang="en-US" sz="3000" dirty="0"/>
              <a:t>Provides five “core services”:</a:t>
            </a:r>
          </a:p>
          <a:p>
            <a:endParaRPr lang="en-US" sz="3000" dirty="0"/>
          </a:p>
          <a:p>
            <a:pPr marL="1428750" lvl="2" indent="-514350">
              <a:buFont typeface="+mj-lt"/>
              <a:buAutoNum type="arabicPeriod"/>
            </a:pPr>
            <a:r>
              <a:rPr lang="en-US" sz="3000" dirty="0"/>
              <a:t>Peer mentoring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000" dirty="0"/>
              <a:t>Skills training, e.g. self advocacy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000" dirty="0"/>
              <a:t>Information and referral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000" dirty="0"/>
              <a:t>Advocacy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000" dirty="0"/>
              <a:t>Transition</a:t>
            </a:r>
          </a:p>
          <a:p>
            <a:pPr marL="1428750" lvl="2" indent="-514350">
              <a:buFont typeface="+mj-lt"/>
              <a:buAutoNum type="arabicPeriod"/>
            </a:pPr>
            <a:endParaRPr lang="en-US" sz="900" dirty="0"/>
          </a:p>
          <a:p>
            <a:r>
              <a:rPr lang="en-US" sz="3000" dirty="0"/>
              <a:t>Contact information 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80782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5BBC-F52A-4F19-9558-00C273CAA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History of Disability Rights Legislation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FCB4D-AF8C-433D-B1AD-CB5478B2E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3200" b="1" dirty="0"/>
              <a:t>Numerous disability rights laws were passed in the 1970’s and 80’s at both the Massachusetts state and federal levels.</a:t>
            </a:r>
          </a:p>
          <a:p>
            <a:pPr>
              <a:defRPr/>
            </a:pPr>
            <a:r>
              <a:rPr lang="en-US" sz="3200" b="1" dirty="0"/>
              <a:t>Section 504 of the 1973 Rehabilitation Act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protects against discrimination based on disability in the federal government and any institution that receives federal funds.</a:t>
            </a:r>
            <a:endParaRPr lang="en-US" sz="1800" dirty="0"/>
          </a:p>
          <a:p>
            <a:pPr>
              <a:defRPr/>
            </a:pPr>
            <a:r>
              <a:rPr lang="en-US" sz="3200" b="1" dirty="0"/>
              <a:t>Equal education:  </a:t>
            </a:r>
          </a:p>
          <a:p>
            <a:pPr lvl="1">
              <a:defRPr/>
            </a:pPr>
            <a:r>
              <a:rPr lang="en-US" sz="2800" dirty="0"/>
              <a:t>Massachusetts Public Education Law –Chapter 766 -1972</a:t>
            </a:r>
          </a:p>
          <a:p>
            <a:pPr lvl="1">
              <a:defRPr/>
            </a:pPr>
            <a:r>
              <a:rPr lang="en-US" dirty="0"/>
              <a:t>Education for All Handicapped Children Act (EHA) -1975</a:t>
            </a:r>
          </a:p>
          <a:p>
            <a:pPr>
              <a:defRPr/>
            </a:pPr>
            <a:r>
              <a:rPr lang="en-US" sz="2800" dirty="0"/>
              <a:t>Massachusetts Public Accommodations Law- 1979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642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Local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100" dirty="0"/>
              <a:t>New England ADA Center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Provides information, guidance and training on </a:t>
            </a:r>
            <a:r>
              <a:rPr lang="en-US" b="1" dirty="0"/>
              <a:t>Americans with Disabilities Act </a:t>
            </a:r>
            <a:r>
              <a:rPr lang="en-US" dirty="0"/>
              <a:t>to individuals, businesses, and government at local, state and regional level</a:t>
            </a:r>
          </a:p>
          <a:p>
            <a:endParaRPr lang="en-US" sz="1500" dirty="0"/>
          </a:p>
          <a:p>
            <a:r>
              <a:rPr lang="en-US" dirty="0"/>
              <a:t>ADA update course</a:t>
            </a:r>
          </a:p>
          <a:p>
            <a:endParaRPr lang="en-US" sz="1500" dirty="0"/>
          </a:p>
          <a:p>
            <a:r>
              <a:rPr lang="en-US" dirty="0"/>
              <a:t>www.newenglandada.org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9926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3DE96-B31B-4602-8112-E8B310FEE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Institute on Human Centered Design (IHCD)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0F037-7E5A-4A9F-A454-EAF890EC2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i="0" dirty="0">
                <a:solidFill>
                  <a:srgbClr val="212529"/>
                </a:solidFill>
                <a:effectLst/>
                <a:latin typeface="Rubik"/>
              </a:rPr>
              <a:t>Mission:</a:t>
            </a:r>
            <a:r>
              <a:rPr lang="en-US" dirty="0">
                <a:solidFill>
                  <a:srgbClr val="212529"/>
                </a:solidFill>
                <a:latin typeface="Rubik"/>
              </a:rPr>
              <a:t> </a:t>
            </a:r>
            <a:r>
              <a:rPr lang="en-US" b="0" i="0" dirty="0">
                <a:solidFill>
                  <a:srgbClr val="212529"/>
                </a:solidFill>
                <a:effectLst/>
                <a:latin typeface="Rubik"/>
              </a:rPr>
              <a:t> advance role of universal design in expanding opportunity and enhancing experience for people of all ages, abilities and cultures</a:t>
            </a:r>
          </a:p>
          <a:p>
            <a:endParaRPr lang="en-US" dirty="0">
              <a:solidFill>
                <a:srgbClr val="212529"/>
              </a:solidFill>
              <a:latin typeface="Rubik"/>
            </a:endParaRPr>
          </a:p>
          <a:p>
            <a:pPr lvl="1"/>
            <a:r>
              <a:rPr lang="en-US" b="0" i="0" dirty="0">
                <a:solidFill>
                  <a:srgbClr val="212529"/>
                </a:solidFill>
                <a:effectLst/>
                <a:latin typeface="Rubik"/>
              </a:rPr>
              <a:t>Design includes; </a:t>
            </a:r>
          </a:p>
          <a:p>
            <a:pPr lvl="2"/>
            <a:r>
              <a:rPr lang="en-US" b="0" i="0" dirty="0">
                <a:solidFill>
                  <a:srgbClr val="212529"/>
                </a:solidFill>
                <a:effectLst/>
                <a:latin typeface="Rubik"/>
              </a:rPr>
              <a:t>urban design,	</a:t>
            </a:r>
          </a:p>
          <a:p>
            <a:pPr lvl="2"/>
            <a:r>
              <a:rPr lang="en-US" b="0" i="0" dirty="0">
                <a:solidFill>
                  <a:srgbClr val="212529"/>
                </a:solidFill>
                <a:effectLst/>
                <a:latin typeface="Rubik"/>
              </a:rPr>
              <a:t>landscape architecture</a:t>
            </a:r>
          </a:p>
          <a:p>
            <a:pPr lvl="2"/>
            <a:r>
              <a:rPr lang="en-US" b="0" i="0" dirty="0">
                <a:solidFill>
                  <a:srgbClr val="212529"/>
                </a:solidFill>
                <a:effectLst/>
                <a:latin typeface="Rubik"/>
              </a:rPr>
              <a:t>Architecture</a:t>
            </a:r>
          </a:p>
          <a:p>
            <a:pPr lvl="2"/>
            <a:r>
              <a:rPr lang="en-US" b="0" i="0" dirty="0">
                <a:solidFill>
                  <a:srgbClr val="212529"/>
                </a:solidFill>
                <a:effectLst/>
                <a:latin typeface="Rubik"/>
              </a:rPr>
              <a:t>interior design,</a:t>
            </a:r>
          </a:p>
          <a:p>
            <a:pPr lvl="2"/>
            <a:r>
              <a:rPr lang="en-US" b="0" i="0" dirty="0">
                <a:solidFill>
                  <a:srgbClr val="212529"/>
                </a:solidFill>
                <a:effectLst/>
                <a:latin typeface="Rubik"/>
              </a:rPr>
              <a:t>industrial design a</a:t>
            </a:r>
          </a:p>
          <a:p>
            <a:pPr lvl="2"/>
            <a:r>
              <a:rPr lang="en-US" b="0" i="0" dirty="0">
                <a:solidFill>
                  <a:srgbClr val="212529"/>
                </a:solidFill>
                <a:effectLst/>
                <a:latin typeface="Rubik"/>
              </a:rPr>
              <a:t>information design.</a:t>
            </a:r>
          </a:p>
          <a:p>
            <a:pPr lvl="2"/>
            <a:r>
              <a:rPr lang="en-US" b="0" i="0" dirty="0">
                <a:solidFill>
                  <a:srgbClr val="212529"/>
                </a:solidFill>
                <a:effectLst/>
                <a:latin typeface="Rubik"/>
              </a:rPr>
              <a:t>Design is problem-solving and extended to policy making</a:t>
            </a:r>
          </a:p>
          <a:p>
            <a:pPr lvl="2"/>
            <a:endParaRPr lang="en-US" dirty="0">
              <a:solidFill>
                <a:srgbClr val="212529"/>
              </a:solidFill>
              <a:latin typeface="Rubik"/>
            </a:endParaRPr>
          </a:p>
          <a:p>
            <a:pPr lvl="2"/>
            <a:r>
              <a:rPr lang="en-US" dirty="0">
                <a:solidFill>
                  <a:srgbClr val="212529"/>
                </a:solidFill>
                <a:latin typeface="Rubik"/>
              </a:rPr>
              <a:t>Home of New England </a:t>
            </a:r>
            <a:r>
              <a:rPr lang="en-US">
                <a:solidFill>
                  <a:srgbClr val="212529"/>
                </a:solidFill>
                <a:latin typeface="Rubik"/>
              </a:rPr>
              <a:t>ADA Center</a:t>
            </a:r>
            <a:endParaRPr lang="en-US" b="0" i="0" dirty="0">
              <a:solidFill>
                <a:srgbClr val="212529"/>
              </a:solidFill>
              <a:effectLst/>
              <a:latin typeface="Rubik"/>
            </a:endParaRPr>
          </a:p>
          <a:p>
            <a:pPr lvl="2"/>
            <a:endParaRPr lang="en-US" dirty="0">
              <a:solidFill>
                <a:srgbClr val="212529"/>
              </a:solidFill>
              <a:latin typeface="Rubik"/>
            </a:endParaRPr>
          </a:p>
          <a:p>
            <a:pPr lvl="2"/>
            <a:endParaRPr lang="en-US" b="0" i="0" dirty="0">
              <a:solidFill>
                <a:srgbClr val="212529"/>
              </a:solidFill>
              <a:effectLst/>
              <a:latin typeface="Rubik"/>
            </a:endParaRPr>
          </a:p>
          <a:p>
            <a:pPr lvl="2"/>
            <a:endParaRPr lang="en-US" b="0" i="0" dirty="0">
              <a:solidFill>
                <a:srgbClr val="212529"/>
              </a:solidFill>
              <a:effectLst/>
              <a:latin typeface="Rubik"/>
            </a:endParaRPr>
          </a:p>
        </p:txBody>
      </p:sp>
    </p:spTree>
    <p:extLst>
      <p:ext uri="{BB962C8B-B14F-4D97-AF65-F5344CB8AC3E}">
        <p14:creationId xmlns:p14="http://schemas.microsoft.com/office/powerpoint/2010/main" val="31521129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Local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Massachusetts Rehabilitation Commission</a:t>
            </a:r>
          </a:p>
          <a:p>
            <a:pPr marL="0" indent="0" algn="ctr">
              <a:buNone/>
            </a:pPr>
            <a:r>
              <a:rPr lang="en-US" sz="2400" dirty="0"/>
              <a:t>(Mass Rehab or MRC)</a:t>
            </a:r>
          </a:p>
          <a:p>
            <a:pPr marL="0" indent="0" algn="ctr">
              <a:buNone/>
            </a:pPr>
            <a:r>
              <a:rPr lang="en-US" sz="2400" dirty="0"/>
              <a:t>mass.gov/</a:t>
            </a:r>
            <a:r>
              <a:rPr lang="en-US" sz="2400" dirty="0" err="1"/>
              <a:t>massachusetts</a:t>
            </a:r>
            <a:r>
              <a:rPr lang="en-US" sz="2400" dirty="0"/>
              <a:t>-rehabilitation-commission</a:t>
            </a:r>
          </a:p>
          <a:p>
            <a:pPr marL="0" indent="0" algn="ctr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pPr marL="742950" lvl="2" indent="-342900"/>
            <a:r>
              <a:rPr lang="en-US" sz="2800" dirty="0"/>
              <a:t>Vocational Rehabilitation Services</a:t>
            </a:r>
          </a:p>
          <a:p>
            <a:pPr marL="742950" lvl="2" indent="-342900"/>
            <a:r>
              <a:rPr lang="en-US" sz="2800" dirty="0"/>
              <a:t>Community Living Services</a:t>
            </a:r>
          </a:p>
          <a:p>
            <a:pPr marL="742950" lvl="2" indent="-342900"/>
            <a:r>
              <a:rPr lang="en-US" sz="2800" dirty="0"/>
              <a:t>Eligibility determination for the Social Security Disability Insurance (SSDI) and the Supplemental Security Income (SSI) federal benefits program</a:t>
            </a:r>
          </a:p>
        </p:txBody>
      </p:sp>
    </p:spTree>
    <p:extLst>
      <p:ext uri="{BB962C8B-B14F-4D97-AF65-F5344CB8AC3E}">
        <p14:creationId xmlns:p14="http://schemas.microsoft.com/office/powerpoint/2010/main" val="27180000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E671B-36BE-4180-9B16-B55E933A0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Local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5A9EF-47E5-4658-AB63-7928A79E6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Disability Policy Consortium (DPC)</a:t>
            </a:r>
          </a:p>
          <a:p>
            <a:pPr marL="0" indent="0" algn="ctr">
              <a:buNone/>
            </a:pPr>
            <a:r>
              <a:rPr lang="en-US" dirty="0"/>
              <a:t>dpcma.org</a:t>
            </a:r>
          </a:p>
          <a:p>
            <a:r>
              <a:rPr lang="en-US" dirty="0"/>
              <a:t>Advocacy organization for all persons with disabilities in Massachusetts</a:t>
            </a:r>
          </a:p>
          <a:p>
            <a:r>
              <a:rPr lang="en-US" dirty="0"/>
              <a:t>Advocacy efforts tend to focus on state government agency services and funding</a:t>
            </a:r>
          </a:p>
          <a:p>
            <a:r>
              <a:rPr lang="en-US" dirty="0"/>
              <a:t>Organizes and leads Commissions on Disability Association (CODA)</a:t>
            </a:r>
          </a:p>
          <a:p>
            <a:pPr lvl="1"/>
            <a:r>
              <a:rPr lang="en-US" dirty="0"/>
              <a:t>Monthly conference calla for leaders and members of local community disability commissions and ADA Coordinators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793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Local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Disability Law Center of Massachusetts</a:t>
            </a:r>
          </a:p>
          <a:p>
            <a:pPr marL="0" indent="0" algn="ctr">
              <a:buNone/>
            </a:pPr>
            <a:endParaRPr lang="en-US" sz="1200" dirty="0"/>
          </a:p>
          <a:p>
            <a:r>
              <a:rPr lang="en-US" sz="2800" dirty="0"/>
              <a:t>Provides legal advocacy on disability issues that promote the fundamental rights of all people with disabilities to participate fully and equally in the social and economic life of Massachusetts</a:t>
            </a:r>
          </a:p>
          <a:p>
            <a:r>
              <a:rPr lang="en-US" dirty="0"/>
              <a:t>www.dlc-ma.org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81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34716-802F-43FD-A03B-B5A14DA1A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578474"/>
          </a:xfrm>
        </p:spPr>
        <p:txBody>
          <a:bodyPr>
            <a:normAutofit fontScale="90000"/>
          </a:bodyPr>
          <a:lstStyle/>
          <a:p>
            <a:br>
              <a:rPr lang="en-US" sz="4400" dirty="0">
                <a:solidFill>
                  <a:schemeClr val="tx1"/>
                </a:solidFill>
              </a:rPr>
            </a:br>
            <a:br>
              <a:rPr lang="en-US" sz="4400" dirty="0">
                <a:solidFill>
                  <a:schemeClr val="tx1"/>
                </a:solidFill>
              </a:rPr>
            </a:br>
            <a:br>
              <a:rPr lang="en-US" sz="4400" dirty="0">
                <a:solidFill>
                  <a:schemeClr val="tx1"/>
                </a:solidFill>
              </a:rPr>
            </a:br>
            <a:br>
              <a:rPr lang="en-US" sz="4400" dirty="0">
                <a:solidFill>
                  <a:schemeClr val="tx1"/>
                </a:solidFill>
              </a:rPr>
            </a:b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Derived from presentation created in July, 2016 by Saralynn Allaire,</a:t>
            </a:r>
            <a:r>
              <a:rPr lang="en-US" sz="2700" baseline="30000" dirty="0">
                <a:solidFill>
                  <a:schemeClr val="tx1"/>
                </a:solidFill>
              </a:rPr>
              <a:t>1</a:t>
            </a:r>
            <a:r>
              <a:rPr lang="en-US" sz="2700" dirty="0">
                <a:solidFill>
                  <a:schemeClr val="tx1"/>
                </a:solidFill>
              </a:rPr>
              <a:t> Myra Berloff,</a:t>
            </a:r>
            <a:r>
              <a:rPr lang="en-US" sz="2700" baseline="30000" dirty="0">
                <a:solidFill>
                  <a:schemeClr val="tx1"/>
                </a:solidFill>
              </a:rPr>
              <a:t>1</a:t>
            </a:r>
            <a:r>
              <a:rPr lang="en-US" sz="2700" dirty="0">
                <a:solidFill>
                  <a:schemeClr val="tx1"/>
                </a:solidFill>
              </a:rPr>
              <a:t> and Jeff Dougan</a:t>
            </a:r>
            <a:r>
              <a:rPr lang="en-US" sz="2700" baseline="30000" dirty="0">
                <a:solidFill>
                  <a:schemeClr val="tx1"/>
                </a:solidFill>
              </a:rPr>
              <a:t>2</a:t>
            </a:r>
            <a:br>
              <a:rPr lang="en-US" sz="3600" baseline="30000" dirty="0">
                <a:solidFill>
                  <a:schemeClr val="tx1"/>
                </a:solidFill>
              </a:rPr>
            </a:br>
            <a:br>
              <a:rPr lang="en-US" sz="3600" baseline="30000" dirty="0">
                <a:solidFill>
                  <a:schemeClr val="tx1"/>
                </a:solidFill>
              </a:rPr>
            </a:br>
            <a:br>
              <a:rPr lang="en-US" sz="3600" baseline="30000" dirty="0">
                <a:solidFill>
                  <a:schemeClr val="tx1"/>
                </a:solidFill>
              </a:rPr>
            </a:br>
            <a:br>
              <a:rPr lang="en-US" sz="3600" baseline="30000" dirty="0">
                <a:solidFill>
                  <a:schemeClr val="tx1"/>
                </a:solidFill>
              </a:rPr>
            </a:br>
            <a:r>
              <a:rPr lang="en-US" sz="2200" baseline="30000" dirty="0">
                <a:solidFill>
                  <a:schemeClr val="tx1"/>
                </a:solidFill>
              </a:rPr>
              <a:t>1 </a:t>
            </a:r>
            <a:r>
              <a:rPr lang="en-US" sz="2200" dirty="0">
                <a:solidFill>
                  <a:schemeClr val="tx1"/>
                </a:solidFill>
              </a:rPr>
              <a:t>Brookline Commission on Disability</a:t>
            </a:r>
            <a:br>
              <a:rPr lang="en-US" sz="2200" baseline="30000" dirty="0">
                <a:solidFill>
                  <a:schemeClr val="tx1"/>
                </a:solidFill>
              </a:rPr>
            </a:br>
            <a:r>
              <a:rPr lang="en-US" sz="2200" baseline="30000" dirty="0">
                <a:solidFill>
                  <a:schemeClr val="tx1"/>
                </a:solidFill>
              </a:rPr>
              <a:t>2 </a:t>
            </a:r>
            <a:r>
              <a:rPr lang="en-US" sz="2200" dirty="0">
                <a:solidFill>
                  <a:schemeClr val="tx1"/>
                </a:solidFill>
              </a:rPr>
              <a:t>Massachusetts Office on Disability</a:t>
            </a:r>
            <a:br>
              <a:rPr lang="en-US" sz="2200" baseline="30000" dirty="0">
                <a:solidFill>
                  <a:schemeClr val="tx1"/>
                </a:solidFill>
              </a:rPr>
            </a:br>
            <a:br>
              <a:rPr lang="en-US" sz="4000" baseline="30000" dirty="0">
                <a:solidFill>
                  <a:schemeClr val="tx1"/>
                </a:solidFill>
              </a:rPr>
            </a:br>
            <a:br>
              <a:rPr lang="en-US" sz="4000" baseline="30000" dirty="0">
                <a:solidFill>
                  <a:schemeClr val="tx1"/>
                </a:solidFill>
              </a:rPr>
            </a:br>
            <a:br>
              <a:rPr lang="en-US" sz="4000" baseline="30000" dirty="0">
                <a:solidFill>
                  <a:schemeClr val="tx1"/>
                </a:solidFill>
              </a:rPr>
            </a:br>
            <a:br>
              <a:rPr lang="en-US" sz="4400" baseline="30000" dirty="0">
                <a:solidFill>
                  <a:schemeClr val="tx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89581-3152-4769-8B59-BCF0ACBC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History of Disability Rights Legislation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DFA95-8605-4587-90D1-4E607D0F7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/>
              <a:t>In the 1980’s, disability rights laws passed  in Massachusetts addressed employment discrimination (1983) and housing access (1989).</a:t>
            </a:r>
          </a:p>
          <a:p>
            <a:pPr marL="0" indent="0">
              <a:buNone/>
              <a:defRPr/>
            </a:pPr>
            <a:r>
              <a:rPr lang="en-US" dirty="0"/>
              <a:t>Federal laws addressed air carrier access( 1986) and fair housing (1988).</a:t>
            </a:r>
          </a:p>
          <a:p>
            <a:pPr>
              <a:defRPr/>
            </a:pPr>
            <a:r>
              <a:rPr lang="en-US" dirty="0"/>
              <a:t>The Individuals with Disabilities Education Act (IDEA), passed by Congress in 1989, gives children with disabilities the same opportunity for education as those without disabilities.</a:t>
            </a:r>
          </a:p>
          <a:p>
            <a:pPr lvl="1">
              <a:defRPr/>
            </a:pPr>
            <a:r>
              <a:rPr lang="en-US" dirty="0"/>
              <a:t>IDEA signed into law by President George HW Bush, 1990.</a:t>
            </a:r>
          </a:p>
        </p:txBody>
      </p:sp>
    </p:spTree>
    <p:extLst>
      <p:ext uri="{BB962C8B-B14F-4D97-AF65-F5344CB8AC3E}">
        <p14:creationId xmlns:p14="http://schemas.microsoft.com/office/powerpoint/2010/main" val="29124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91AEF-7FFC-478C-9C46-A7604071E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History of Disability Rights Legislation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AEC76-7A34-47C1-B476-545A5D1E2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1199"/>
            <a:ext cx="7886700" cy="41957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200" dirty="0"/>
              <a:t>Americans with Disabilities Act (ADA), 1990</a:t>
            </a:r>
          </a:p>
          <a:p>
            <a:pPr marL="400050" lvl="1" indent="0">
              <a:buNone/>
            </a:pPr>
            <a:endParaRPr lang="en-US" sz="900" dirty="0">
              <a:solidFill>
                <a:srgbClr val="FF0000"/>
              </a:solidFill>
            </a:endParaRPr>
          </a:p>
          <a:p>
            <a:r>
              <a:rPr lang="en-US" sz="2400" dirty="0"/>
              <a:t>Purpose: To provide a clear and comprehensive national mandate for the elimination of discrimination against individuals with disabilities</a:t>
            </a:r>
          </a:p>
          <a:p>
            <a:r>
              <a:rPr lang="en-US" sz="2400" dirty="0"/>
              <a:t>The ADA is a unique civil rights law in that it requires reasonable accommodation be provided to level the playing field.</a:t>
            </a:r>
          </a:p>
          <a:p>
            <a:endParaRPr lang="en-US" sz="1200" dirty="0"/>
          </a:p>
          <a:p>
            <a:r>
              <a:rPr lang="en-US" sz="2400" dirty="0"/>
              <a:t>Coverage</a:t>
            </a:r>
          </a:p>
          <a:p>
            <a:endParaRPr lang="en-US" sz="800" dirty="0"/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 I – Employment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 II – State and Local Government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 III – Private Entities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 IV – Telecommunications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 V – Miscellaneous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92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3A26C1-6115-4262-939E-59E01CA7F8E9}"/>
              </a:ext>
            </a:extLst>
          </p:cNvPr>
          <p:cNvSpPr txBox="1"/>
          <p:nvPr/>
        </p:nvSpPr>
        <p:spPr>
          <a:xfrm>
            <a:off x="762000" y="2667000"/>
            <a:ext cx="74676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Massachusetts State and Local Community Government Disability Organizations </a:t>
            </a:r>
          </a:p>
        </p:txBody>
      </p:sp>
    </p:spTree>
    <p:extLst>
      <p:ext uri="{BB962C8B-B14F-4D97-AF65-F5344CB8AC3E}">
        <p14:creationId xmlns:p14="http://schemas.microsoft.com/office/powerpoint/2010/main" val="697162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>
            <a:noAutofit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sz="3200" dirty="0"/>
              <a:t>Massachusetts Office on Disability </a:t>
            </a:r>
            <a:r>
              <a:rPr lang="en-US" sz="2400" dirty="0"/>
              <a:t>(MOD</a:t>
            </a:r>
            <a:r>
              <a:rPr lang="en-US" sz="2400" dirty="0">
                <a:solidFill>
                  <a:srgbClr val="FFFF00"/>
                </a:solidFill>
              </a:rPr>
              <a:t>)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/>
              <a:t>mass.gov/orgs/Massachusetts-office-on-disability</a:t>
            </a:r>
            <a:br>
              <a:rPr lang="en-US" sz="2400" dirty="0"/>
            </a:br>
            <a:br>
              <a:rPr lang="en-US" sz="2400" dirty="0"/>
            </a:br>
            <a:br>
              <a:rPr lang="en-US" dirty="0"/>
            </a:b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Established </a:t>
            </a:r>
            <a:r>
              <a:rPr lang="en-US" b="1" dirty="0"/>
              <a:t>1981</a:t>
            </a:r>
            <a:r>
              <a:rPr lang="en-US" dirty="0"/>
              <a:t> </a:t>
            </a:r>
            <a:r>
              <a:rPr lang="fr-FR" dirty="0"/>
              <a:t>M.G.L. </a:t>
            </a:r>
            <a:r>
              <a:rPr lang="fr-FR" dirty="0" err="1"/>
              <a:t>Chapter</a:t>
            </a:r>
            <a:r>
              <a:rPr lang="fr-FR" dirty="0"/>
              <a:t> 6 Section 185</a:t>
            </a:r>
          </a:p>
          <a:p>
            <a:endParaRPr lang="en-US" sz="1400" dirty="0"/>
          </a:p>
          <a:p>
            <a:r>
              <a:rPr lang="en-US" dirty="0"/>
              <a:t>Mission</a:t>
            </a:r>
          </a:p>
          <a:p>
            <a:pPr lvl="1"/>
            <a:r>
              <a:rPr lang="en-US" dirty="0"/>
              <a:t>State advocacy agency for people with disabilities of all ages</a:t>
            </a:r>
          </a:p>
          <a:p>
            <a:pPr lvl="1"/>
            <a:r>
              <a:rPr lang="en-US" dirty="0"/>
              <a:t>Ensure full and equal participation</a:t>
            </a:r>
          </a:p>
          <a:p>
            <a:pPr lvl="1"/>
            <a:r>
              <a:rPr lang="en-US" dirty="0"/>
              <a:t>Advance </a:t>
            </a:r>
          </a:p>
          <a:p>
            <a:pPr lvl="2"/>
            <a:r>
              <a:rPr lang="en-US" dirty="0"/>
              <a:t>legal rights, </a:t>
            </a:r>
          </a:p>
          <a:p>
            <a:pPr lvl="2"/>
            <a:r>
              <a:rPr lang="en-US" dirty="0"/>
              <a:t>maximum opportunities</a:t>
            </a:r>
          </a:p>
          <a:p>
            <a:pPr lvl="2"/>
            <a:r>
              <a:rPr lang="en-US" dirty="0"/>
              <a:t>supportive services</a:t>
            </a:r>
          </a:p>
          <a:p>
            <a:pPr lvl="2"/>
            <a:r>
              <a:rPr lang="en-US" dirty="0"/>
              <a:t>accommodations and accessibility</a:t>
            </a:r>
          </a:p>
          <a:p>
            <a:pPr lvl="1"/>
            <a:r>
              <a:rPr lang="en-US" dirty="0"/>
              <a:t>Provides guidance to Commissions on Disability (CODs)</a:t>
            </a:r>
          </a:p>
          <a:p>
            <a:pPr lvl="1"/>
            <a:endParaRPr lang="en-US" sz="1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17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820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MOD Community Services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/>
              <a:t>Annual Disability Summits</a:t>
            </a:r>
          </a:p>
          <a:p>
            <a:pPr lvl="1"/>
            <a:r>
              <a:rPr lang="en-US" dirty="0"/>
              <a:t>2019 summit on employment </a:t>
            </a:r>
          </a:p>
          <a:p>
            <a:pPr lvl="2"/>
            <a:r>
              <a:rPr lang="en-US" dirty="0"/>
              <a:t>On Fri Sep 16 at Convention Center</a:t>
            </a:r>
          </a:p>
          <a:p>
            <a:pPr lvl="2"/>
            <a:endParaRPr lang="en-US" sz="1400" dirty="0"/>
          </a:p>
          <a:p>
            <a:r>
              <a:rPr lang="en-US" dirty="0"/>
              <a:t>Regional COD meeting</a:t>
            </a:r>
          </a:p>
          <a:p>
            <a:pPr lvl="1"/>
            <a:endParaRPr lang="en-US" sz="1400" dirty="0"/>
          </a:p>
          <a:p>
            <a:r>
              <a:rPr lang="en-US" dirty="0"/>
              <a:t>Community Access Monitor trainings </a:t>
            </a:r>
          </a:p>
          <a:p>
            <a:pPr lvl="1"/>
            <a:r>
              <a:rPr lang="en-US" sz="3300" dirty="0"/>
              <a:t>Community Access Monitors</a:t>
            </a:r>
            <a:r>
              <a:rPr lang="en-US" dirty="0"/>
              <a:t>:  Individuals who have been trained in state and federal disability rights laws in how to survey buildings for accessibility, and how to advocate for compliance</a:t>
            </a:r>
          </a:p>
          <a:p>
            <a:pPr lvl="1"/>
            <a:r>
              <a:rPr lang="en-US" dirty="0"/>
              <a:t>3 times/year in various communities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926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/>
              <a:t>Opportunity for Local Communities to Establish a Commission on Disability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/>
              <a:t>M.G.L. Chapter 40 Section 8J, </a:t>
            </a:r>
            <a:r>
              <a:rPr lang="en-US" b="1" dirty="0"/>
              <a:t>1983</a:t>
            </a:r>
          </a:p>
          <a:p>
            <a:endParaRPr lang="en-US" sz="1600" dirty="0"/>
          </a:p>
          <a:p>
            <a:r>
              <a:rPr lang="en-US" dirty="0"/>
              <a:t>Mission</a:t>
            </a:r>
          </a:p>
          <a:p>
            <a:endParaRPr lang="en-US" sz="8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b="1" dirty="0"/>
              <a:t>Research local issues</a:t>
            </a:r>
            <a:r>
              <a:rPr lang="en-US" sz="2400" dirty="0"/>
              <a:t> that impact people with disabilities </a:t>
            </a:r>
          </a:p>
          <a:p>
            <a:pPr marL="971550" lvl="1" indent="-514350">
              <a:buFont typeface="+mj-lt"/>
              <a:buAutoNum type="arabicPeriod"/>
            </a:pPr>
            <a:endParaRPr lang="en-US" sz="1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b="1" dirty="0"/>
              <a:t>Advise and assist community officials in ensuring compliance</a:t>
            </a:r>
            <a:r>
              <a:rPr lang="en-US" sz="2400" dirty="0"/>
              <a:t> with state and federal laws and regulations that affect people with disabilities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3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2908</TotalTime>
  <Words>1818</Words>
  <Application>Microsoft Office PowerPoint</Application>
  <PresentationFormat>On-screen Show (4:3)</PresentationFormat>
  <Paragraphs>320</Paragraphs>
  <Slides>35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Lucida Grande</vt:lpstr>
      <vt:lpstr>Rubik</vt:lpstr>
      <vt:lpstr>Tahoma</vt:lpstr>
      <vt:lpstr>Office Theme</vt:lpstr>
      <vt:lpstr>PowerPoint Presentation</vt:lpstr>
      <vt:lpstr>History of Disability Rights Legislation</vt:lpstr>
      <vt:lpstr>History of Disability Rights Legislation</vt:lpstr>
      <vt:lpstr>History of Disability Rights Legislation</vt:lpstr>
      <vt:lpstr>History of Disability Rights Legislation</vt:lpstr>
      <vt:lpstr>PowerPoint Presentation</vt:lpstr>
      <vt:lpstr>  Massachusetts Office on Disability (MOD) mass.gov/orgs/Massachusetts-office-on-disability   </vt:lpstr>
      <vt:lpstr>Examples of MOD Community Services  </vt:lpstr>
      <vt:lpstr>Opportunity for Local Communities to Establish a Commission on Disability</vt:lpstr>
      <vt:lpstr>COD Mission M.G.L. 40 § Section 8J</vt:lpstr>
      <vt:lpstr>COD Mission M.G.L. 40 § Section 8J</vt:lpstr>
      <vt:lpstr>COD Powers, Duties, Members and Terms (M.G.L. 40 § Section 8J)</vt:lpstr>
      <vt:lpstr>COD Powers, Duties, Members and Terms (M.G.L. 40 § Section 22G)</vt:lpstr>
      <vt:lpstr>CODs, cont.</vt:lpstr>
      <vt:lpstr>Name of commission: ______________________________</vt:lpstr>
      <vt:lpstr>PowerPoint Presentation</vt:lpstr>
      <vt:lpstr>ADA Title II</vt:lpstr>
      <vt:lpstr>ADA Title II Compliance</vt:lpstr>
      <vt:lpstr>ADA Building/Facility Compliance</vt:lpstr>
      <vt:lpstr> Massachusetts Architectural Access Board (AAB or MAAB) </vt:lpstr>
      <vt:lpstr>AAB Compliance</vt:lpstr>
      <vt:lpstr>Authority of AAB  </vt:lpstr>
      <vt:lpstr>Authority of AAB  </vt:lpstr>
      <vt:lpstr>Requests for AAB Variances</vt:lpstr>
      <vt:lpstr>Requests for Variances</vt:lpstr>
      <vt:lpstr>Differences between ADA and AAB </vt:lpstr>
      <vt:lpstr>Applicable Law/Regulations</vt:lpstr>
      <vt:lpstr>Parking</vt:lpstr>
      <vt:lpstr>Important Local Resources</vt:lpstr>
      <vt:lpstr>Important Local Resources</vt:lpstr>
      <vt:lpstr>Institute on Human Centered Design (IHCD)</vt:lpstr>
      <vt:lpstr>Important Local Resources</vt:lpstr>
      <vt:lpstr>Important Local Resources</vt:lpstr>
      <vt:lpstr>Important Local Resources</vt:lpstr>
      <vt:lpstr>     Derived from presentation created in July, 2016 by Saralynn Allaire,1 Myra Berloff,1 and Jeff Dougan2    1 Brookline Commission on Disability 2 Massachusetts Office on Disability     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Allaire, Saralynn J</dc:creator>
  <cp:lastModifiedBy>R Feynman</cp:lastModifiedBy>
  <cp:revision>427</cp:revision>
  <cp:lastPrinted>2020-08-25T18:08:15Z</cp:lastPrinted>
  <dcterms:created xsi:type="dcterms:W3CDTF">2016-03-25T20:08:50Z</dcterms:created>
  <dcterms:modified xsi:type="dcterms:W3CDTF">2020-09-09T17:42:29Z</dcterms:modified>
</cp:coreProperties>
</file>